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1085-DECF-42E2-B900-22F65B3D0A6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1FD9-2E30-4C47-A861-CC950DE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8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Team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09730" y="6356348"/>
            <a:ext cx="928047" cy="423839"/>
          </a:xfrm>
        </p:spPr>
        <p:txBody>
          <a:bodyPr/>
          <a:lstStyle/>
          <a:p>
            <a:fld id="{52BA18B9-81B9-438D-BB25-980199F8EAE8}" type="datetime1">
              <a:rPr lang="en-US" smtClean="0"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>
            <a:lvl1pPr algn="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Team Type | Semester Year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2484" y="6356350"/>
            <a:ext cx="384980" cy="36512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Shape 165"/>
          <p:cNvPicPr preferRelativeResize="0"/>
          <p:nvPr userDrawn="1"/>
        </p:nvPicPr>
        <p:blipFill rotWithShape="1">
          <a:blip r:embed="rId2">
            <a:alphaModFix/>
          </a:blip>
          <a:srcRect l="4313" r="75452"/>
          <a:stretch/>
        </p:blipFill>
        <p:spPr>
          <a:xfrm>
            <a:off x="0" y="3509963"/>
            <a:ext cx="2275725" cy="3270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68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E6B9F-0A78-42B9-9358-0DA2626E5262}" type="datetime1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1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9F5A-6065-4227-905A-BE0E9F94F3C0}" type="datetime1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Sentence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2BE2-A480-41C5-AFE8-E323729F0EAB}" type="datetime1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1430-36AF-4BB4-AF0B-119920C29DD9}" type="datetime1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Shape 165"/>
          <p:cNvPicPr preferRelativeResize="0"/>
          <p:nvPr userDrawn="1"/>
        </p:nvPicPr>
        <p:blipFill rotWithShape="1">
          <a:blip r:embed="rId2">
            <a:alphaModFix/>
          </a:blip>
          <a:srcRect l="4313" r="75452"/>
          <a:stretch/>
        </p:blipFill>
        <p:spPr>
          <a:xfrm>
            <a:off x="0" y="3509963"/>
            <a:ext cx="2275725" cy="3270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64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B9C0-9963-4D6C-A291-7DA8DE014594}" type="datetime1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B5BC-0670-4BE3-BDB9-3B9583331A50}" type="datetime1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9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D68D-348F-44AC-BC92-638337504EC1}" type="datetime1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7F3A-7070-498D-B752-9B78FEF2BFE2}" type="datetime1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3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D68C-CA8B-477B-8E3E-F83A92607623}" type="datetime1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2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0A9-EE47-40E7-9013-6F30FE58C6B5}" type="datetime1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1367" y="6356349"/>
            <a:ext cx="936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34FC-1E02-4DFE-8965-69C2F9EDBCF4}" type="datetime1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Team Type | Semester Year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4733" y="6356349"/>
            <a:ext cx="402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8C2F9-8455-49A9-B6AD-FA3BC676250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160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57899" y="59587"/>
            <a:ext cx="2609443" cy="7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18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vimeo.com/198905461" TargetMode="External"/><Relationship Id="rId3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22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Breaking Borders to Change Water Availability in Bolivia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24927"/>
            <a:ext cx="9144000" cy="1655762"/>
          </a:xfrm>
        </p:spPr>
        <p:txBody>
          <a:bodyPr/>
          <a:lstStyle/>
          <a:p>
            <a:r>
              <a:rPr lang="en-US" dirty="0" err="1" smtClean="0"/>
              <a:t>Aobei</a:t>
            </a:r>
            <a:r>
              <a:rPr lang="en-US" dirty="0" smtClean="0"/>
              <a:t> </a:t>
            </a:r>
            <a:r>
              <a:rPr lang="en-US" dirty="0"/>
              <a:t>Cheng  |  Jacob </a:t>
            </a:r>
            <a:r>
              <a:rPr lang="en-US" dirty="0" err="1"/>
              <a:t>Dahneke</a:t>
            </a:r>
            <a:r>
              <a:rPr lang="en-US" dirty="0"/>
              <a:t>  |  Bo Yang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9272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Tank </a:t>
            </a:r>
            <a:r>
              <a:rPr lang="en-US" dirty="0" smtClean="0"/>
              <a:t>Option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6096000" cy="389850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Smaller Solar array because there is no inefficiency from batteries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Required to meet the constant flow through the plant of 6 Liters/s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Will pump dirty water up to the plant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High storage tank costs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Vulnerable to variability even with 10% increased size of solar system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Required maintenance on tank, and eventually have to replace</a:t>
            </a:r>
          </a:p>
          <a:p>
            <a:pPr fontAlgn="base">
              <a:spcAft>
                <a:spcPts val="1600"/>
              </a:spcAft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Cost of total pumping system, solar panels, and storage tank over 30 years: </a:t>
            </a:r>
            <a:r>
              <a:rPr lang="en-US" dirty="0" smtClean="0">
                <a:solidFill>
                  <a:srgbClr val="434343"/>
                </a:solidFill>
              </a:rPr>
              <a:t>$104,479</a:t>
            </a:r>
            <a:endParaRPr lang="en-US" dirty="0">
              <a:solidFill>
                <a:srgbClr val="434343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 descr="https://lh4.googleusercontent.com/tBwEKhm_VqXMPkJxz-T-j__kWTxSShUaTe2Pf233pev8U519AIUMkdLsi-IUshMOk_RcbAi7vlUCJ0QvZOM_5MXiBOOrNJKwXsuqh-0Vbo6qh-FeE2p0AVeS8jUXa4m0Juk2AGJSCB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90687"/>
            <a:ext cx="4650922" cy="29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18832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Battery Storage </a:t>
            </a:r>
            <a:r>
              <a:rPr lang="en-US" dirty="0" smtClean="0"/>
              <a:t>Option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There is more energy required because the batteries are 90% </a:t>
            </a:r>
            <a:r>
              <a:rPr lang="en-US" dirty="0" smtClean="0">
                <a:solidFill>
                  <a:srgbClr val="434343"/>
                </a:solidFill>
              </a:rPr>
              <a:t>efficient</a:t>
            </a:r>
            <a:endParaRPr lang="en-US" dirty="0">
              <a:solidFill>
                <a:srgbClr val="434343"/>
              </a:solidFill>
            </a:endParaRP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Eliminates variability problems and the need for a storage tank 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Could increase the solar capacity to deliver constant electricity to the community, because there is extra storage in battery system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434343"/>
                </a:solidFill>
              </a:rPr>
              <a:t>Cost of total pumping system, solar panels, and battery system over 30 years: </a:t>
            </a:r>
            <a:r>
              <a:rPr lang="en-US" dirty="0" smtClean="0">
                <a:solidFill>
                  <a:srgbClr val="434343"/>
                </a:solidFill>
              </a:rPr>
              <a:t>$61,877</a:t>
            </a:r>
            <a:endParaRPr lang="en-US" dirty="0">
              <a:solidFill>
                <a:srgbClr val="434343"/>
              </a:solidFill>
            </a:endParaRPr>
          </a:p>
          <a:p>
            <a:pPr fontAlgn="base">
              <a:spcAft>
                <a:spcPts val="1600"/>
              </a:spcAft>
              <a:buFont typeface="Arial" charset="0"/>
              <a:buChar char="•"/>
            </a:pPr>
            <a:r>
              <a:rPr lang="en-US" u="sng" dirty="0">
                <a:solidFill>
                  <a:srgbClr val="F06292"/>
                </a:solidFill>
                <a:hlinkClick r:id="rId2"/>
              </a:rPr>
              <a:t>https://vimeo.com/198905461</a:t>
            </a:r>
            <a:r>
              <a:rPr lang="en-US" u="sng" dirty="0">
                <a:solidFill>
                  <a:srgbClr val="F06292"/>
                </a:solidFill>
                <a:latin typeface="Roboto" charset="0"/>
                <a:hlinkClick r:id="rId2"/>
              </a:rPr>
              <a:t/>
            </a:r>
            <a:br>
              <a:rPr lang="en-US" u="sng" dirty="0">
                <a:solidFill>
                  <a:srgbClr val="F06292"/>
                </a:solidFill>
                <a:latin typeface="Roboto" charset="0"/>
                <a:hlinkClick r:id="rId2"/>
              </a:rPr>
            </a:br>
            <a:r>
              <a:rPr lang="en-US" u="sng" dirty="0">
                <a:solidFill>
                  <a:srgbClr val="F06292"/>
                </a:solidFill>
                <a:latin typeface="Roboto" charset="0"/>
                <a:hlinkClick r:id="rId2"/>
              </a:rPr>
              <a:t/>
            </a:r>
            <a:br>
              <a:rPr lang="en-US" u="sng" dirty="0">
                <a:solidFill>
                  <a:srgbClr val="F06292"/>
                </a:solidFill>
                <a:latin typeface="Roboto" charset="0"/>
                <a:hlinkClick r:id="rId2"/>
              </a:rPr>
            </a:br>
            <a:endParaRPr lang="en-US" dirty="0">
              <a:solidFill>
                <a:srgbClr val="434343"/>
              </a:solidFill>
              <a:latin typeface="Roboto" charset="0"/>
            </a:endParaRPr>
          </a:p>
        </p:txBody>
      </p:sp>
      <p:pic>
        <p:nvPicPr>
          <p:cNvPr id="8194" name="Picture 2" descr="https://lh5.googleusercontent.com/6WHonVw4v_ZEzSj4fnhjQ2359MwOPR_YBs9vrjgDofKFn7h1l8cPbL9lQDhRhbSckH6PpUsuPDqxmoZgor6lGGgszPhl_WqrsEsplTYuVlFZxwnY3RDndWynBKePchKLw6HHYdEV9J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90688"/>
            <a:ext cx="4842934" cy="275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117208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981199"/>
            <a:ext cx="10227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Centralized singe water treatment plant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Integrated Distribution system for all islands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Solar Powered Pumps outstand diesel based on on cost effectiveness and long-term sustainability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Battery storage option largely reduces the cost compared with storage tank </a:t>
            </a:r>
            <a:r>
              <a:rPr lang="en-US" sz="2000" dirty="0" smtClean="0"/>
              <a:t>options with the total cost as $61,877 USD 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65" y="3819069"/>
            <a:ext cx="3472069" cy="27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8vMNkkb2vrmMSU80i-pFoLB_sf-UeDyFATd03yRhEgb-PYn_sWchd4NGKrm4RxDjR3-B198uqZvk492wr9OxTZDv2lu-w7UZV5vegyJ2_fw6lPEyzqxiLmDaZUPNwwpQc928R8qDOw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r="4602" b="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2" y="2575034"/>
            <a:ext cx="3848592" cy="346222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Location: </a:t>
            </a:r>
            <a:r>
              <a:rPr lang="en-US" sz="1800" dirty="0" err="1"/>
              <a:t>Suriqui</a:t>
            </a:r>
            <a:r>
              <a:rPr lang="en-US" sz="1800" dirty="0"/>
              <a:t> Island</a:t>
            </a:r>
          </a:p>
          <a:p>
            <a:r>
              <a:rPr lang="en-US" sz="1800" dirty="0"/>
              <a:t>Water source: Lake </a:t>
            </a:r>
            <a:r>
              <a:rPr lang="en-US" sz="1800" dirty="0" smtClean="0"/>
              <a:t>Titicaca</a:t>
            </a:r>
          </a:p>
          <a:p>
            <a:r>
              <a:rPr lang="en-US" sz="1800" dirty="0"/>
              <a:t>The inhabitants are in the immediate need of the water supply and treatment plant </a:t>
            </a:r>
          </a:p>
          <a:p>
            <a:r>
              <a:rPr lang="en-US" sz="1800" dirty="0" err="1"/>
              <a:t>AguaClara</a:t>
            </a:r>
            <a:r>
              <a:rPr lang="en-US" sz="1800" dirty="0"/>
              <a:t> is trying to apply its current water treatment technology to the local community, to offer the residents safe water at a sustainable and low cost. 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2050" name="Picture 2" descr="https://lh6.googleusercontent.com/Kkeu9EF937MKW0TBW2YrmZcHpSpzx44S6BFzprore1RXVzJSNMuZ1DnWI2HvJwDUDmFyEqVRmGdHysTkphigxy2gNHbpaCktKYR00bAD9dd05cc6DICqw1Xdbv_tld7HdRQSr8wbP0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25" y="1"/>
            <a:ext cx="736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05fHXCjE8JYicT5RK1UrKYbhrD2QUjKjC2RFLC6OffnvcYw_8wtmOh3NpJ9gHIR5NvQqNYdVsGfsxq4Xq6V2_vHDGYQuBGc2qR3cJsf7rwZpVmbfint1u_SI1XOVGDcQZA-rC2ESn4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1"/>
            <a:ext cx="7745992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-1544964" y="62958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4085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6179"/>
            <a:ext cx="10515600" cy="4351338"/>
          </a:xfrm>
        </p:spPr>
        <p:txBody>
          <a:bodyPr/>
          <a:lstStyle/>
          <a:p>
            <a:r>
              <a:rPr lang="en-US" dirty="0" smtClean="0"/>
              <a:t>Single Plant</a:t>
            </a:r>
          </a:p>
          <a:p>
            <a:r>
              <a:rPr lang="en-US" dirty="0" smtClean="0"/>
              <a:t>Scale (100L/capita/day, no metering)</a:t>
            </a:r>
          </a:p>
          <a:p>
            <a:r>
              <a:rPr lang="en-US" dirty="0" smtClean="0"/>
              <a:t>Elevation of Plant (</a:t>
            </a:r>
            <a:r>
              <a:rPr lang="en-US" dirty="0" err="1" smtClean="0"/>
              <a:t>Headloss</a:t>
            </a:r>
            <a:r>
              <a:rPr lang="en-US" dirty="0" smtClean="0"/>
              <a:t> = 7.3m at velocity = 13 cm/s)</a:t>
            </a:r>
          </a:p>
          <a:p>
            <a:r>
              <a:rPr lang="en-US" dirty="0" smtClean="0"/>
              <a:t>Distribution System</a:t>
            </a:r>
            <a:endParaRPr lang="en-US" dirty="0"/>
          </a:p>
        </p:txBody>
      </p:sp>
      <p:pic>
        <p:nvPicPr>
          <p:cNvPr id="1026" name="Picture 2" descr="https://lh4.googleusercontent.com/6o38Ier2qLIl-5Bym3rcPHnw3-sFX6_8a-9KeG5j9TpA0w7fq_6qwnto4V6xCI-rQx1-YP3XmcHQGdo9wJoMwUFnOXcXQEOjZ6Q_lN9Y5AuJ2SOriVcJ74YwOEGBUVLr-67WYsG4V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61848"/>
            <a:ext cx="10210800" cy="20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8806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Plant Location &amp; Distribution </a:t>
            </a: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287"/>
            <a:ext cx="5537200" cy="3698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2221287"/>
            <a:ext cx="6654800" cy="3698705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141864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Alternatives &amp; Constraints</a:t>
            </a:r>
            <a:endParaRPr lang="en-US" dirty="0"/>
          </a:p>
        </p:txBody>
      </p:sp>
      <p:pic>
        <p:nvPicPr>
          <p:cNvPr id="4098" name="Picture 2" descr="https://lh5.googleusercontent.com/-gjYm7-95O4yTz0o8lwe-B5BZcPSfPMSoMo20rVeEzq9wJx_o5VtFJ7SHX0AoaSl4fhl6vL6Nu38i3qLN0l51GS3QNGI6FjOdscd0psDjVKToEBMSiOZgQesm_zSKEOERlgO0eT4ZZ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656821"/>
            <a:ext cx="9385300" cy="17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351" y="4013198"/>
            <a:ext cx="89090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/>
              <a:t>financial limitations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/>
              <a:t>reliable </a:t>
            </a:r>
            <a:r>
              <a:rPr lang="en-US" sz="2000" dirty="0"/>
              <a:t>energy </a:t>
            </a:r>
            <a:r>
              <a:rPr lang="en-US" sz="2000" dirty="0" smtClean="0"/>
              <a:t>sources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/>
              <a:t>locally </a:t>
            </a:r>
            <a:r>
              <a:rPr lang="en-US" sz="2000" dirty="0"/>
              <a:t>available construction </a:t>
            </a:r>
            <a:r>
              <a:rPr lang="en-US" sz="2000" dirty="0" smtClean="0"/>
              <a:t>materials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/>
              <a:t>quality </a:t>
            </a:r>
            <a:r>
              <a:rPr lang="en-US" sz="2000" dirty="0"/>
              <a:t>of water intake (Untreated sewage from more than 20 nearby cities; 15 tons Mercury/</a:t>
            </a:r>
            <a:r>
              <a:rPr lang="en-US" sz="2000" dirty="0" err="1"/>
              <a:t>yr</a:t>
            </a:r>
            <a:r>
              <a:rPr lang="en-US" sz="2000" dirty="0"/>
              <a:t>; </a:t>
            </a:r>
            <a:r>
              <a:rPr lang="en-US" sz="2000" dirty="0" smtClean="0"/>
              <a:t>)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/>
              <a:t>and </a:t>
            </a:r>
            <a:r>
              <a:rPr lang="en-US" sz="2000" dirty="0"/>
              <a:t>minimal funds for maintenance.</a:t>
            </a:r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  <p:sp>
        <p:nvSpPr>
          <p:cNvPr id="9" name="Rectangle 8"/>
          <p:cNvSpPr/>
          <p:nvPr/>
        </p:nvSpPr>
        <p:spPr>
          <a:xfrm>
            <a:off x="1403350" y="3642108"/>
            <a:ext cx="2439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Constraints Including: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</a:t>
            </a:r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667" y="1904158"/>
            <a:ext cx="9313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Height Required = </a:t>
            </a:r>
            <a:endParaRPr lang="en-US" sz="2400" dirty="0" smtClean="0"/>
          </a:p>
          <a:p>
            <a:endParaRPr lang="en-US" dirty="0"/>
          </a:p>
          <a:p>
            <a:r>
              <a:rPr lang="en-US" dirty="0" smtClean="0"/>
              <a:t>      </a:t>
            </a:r>
            <a:r>
              <a:rPr lang="en-US" sz="2400" dirty="0" smtClean="0"/>
              <a:t>Ability </a:t>
            </a:r>
            <a:r>
              <a:rPr lang="en-US" sz="2400" dirty="0"/>
              <a:t>to cover all residents in the area </a:t>
            </a:r>
          </a:p>
          <a:p>
            <a:r>
              <a:rPr lang="en-US" dirty="0" smtClean="0"/>
              <a:t>             Highest </a:t>
            </a:r>
            <a:r>
              <a:rPr lang="en-US" dirty="0"/>
              <a:t>elevation of the resident area is 46 m so we set another 10 m on top of it to make sure it can distribute water to all residential </a:t>
            </a:r>
            <a:r>
              <a:rPr lang="en-US" dirty="0" smtClean="0"/>
              <a:t>areas</a:t>
            </a:r>
          </a:p>
          <a:p>
            <a:endParaRPr lang="en-US" dirty="0"/>
          </a:p>
          <a:p>
            <a:r>
              <a:rPr lang="en-US" sz="2400" dirty="0" smtClean="0"/>
              <a:t>   + </a:t>
            </a:r>
            <a:r>
              <a:rPr lang="en-US" sz="2400" dirty="0"/>
              <a:t>Major </a:t>
            </a:r>
            <a:r>
              <a:rPr lang="en-US" sz="2400" dirty="0" err="1"/>
              <a:t>Headloss</a:t>
            </a:r>
            <a:r>
              <a:rPr lang="en-US" sz="2400" dirty="0"/>
              <a:t> of the transmission pipes </a:t>
            </a:r>
          </a:p>
          <a:p>
            <a:r>
              <a:rPr lang="en-US" dirty="0" smtClean="0"/>
              <a:t>             We </a:t>
            </a:r>
            <a:r>
              <a:rPr lang="en-US" dirty="0"/>
              <a:t>assume a 13 cm/s water velocity and recognize a 7.33 m </a:t>
            </a:r>
            <a:r>
              <a:rPr lang="en-US" dirty="0" err="1" smtClean="0"/>
              <a:t>headloss</a:t>
            </a:r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   + </a:t>
            </a:r>
            <a:r>
              <a:rPr lang="en-US" sz="2400" dirty="0"/>
              <a:t> etc. </a:t>
            </a:r>
          </a:p>
          <a:p>
            <a:endParaRPr lang="en-US" sz="2400" dirty="0"/>
          </a:p>
          <a:p>
            <a:r>
              <a:rPr lang="en-US" sz="2400" dirty="0" smtClean="0"/>
              <a:t>   = </a:t>
            </a:r>
            <a:r>
              <a:rPr lang="en-US" sz="2400" dirty="0"/>
              <a:t>64 m ~ 5.049 </a:t>
            </a:r>
            <a:r>
              <a:rPr lang="en-US" sz="2400" dirty="0" err="1"/>
              <a:t>hp</a:t>
            </a:r>
            <a:r>
              <a:rPr lang="en-US" sz="2400" dirty="0"/>
              <a:t> 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https://lh5.googleusercontent.com/Kb6QR63CZPVbLNyXTKrXGN_DzZYtcP29ZAEF97kE7qhfxHdEco53H-vz8U2sxIe5eJ1LXHunDczCGjpbOd5kd1oxATc-dscFbYoCx4wzyePFge-6LN16u9zcGFL9NjvJjO-7_YShdB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4" y="4664446"/>
            <a:ext cx="5727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20156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6096000" cy="36958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US" sz="3600" dirty="0">
                <a:solidFill>
                  <a:srgbClr val="434343"/>
                </a:solidFill>
              </a:rPr>
              <a:t>Diesel </a:t>
            </a:r>
            <a:endParaRPr lang="en-US" dirty="0"/>
          </a:p>
          <a:p>
            <a:pPr>
              <a:spcAft>
                <a:spcPts val="700"/>
              </a:spcAft>
            </a:pPr>
            <a:r>
              <a:rPr lang="en-US" dirty="0">
                <a:solidFill>
                  <a:srgbClr val="000000"/>
                </a:solidFill>
              </a:rPr>
              <a:t>Pros: </a:t>
            </a:r>
            <a:endParaRPr lang="en-US" dirty="0" smtClean="0"/>
          </a:p>
          <a:p>
            <a:pPr marL="285750" indent="-285750">
              <a:spcAft>
                <a:spcPts val="7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7/24 </a:t>
            </a:r>
            <a:r>
              <a:rPr lang="en-US" dirty="0">
                <a:solidFill>
                  <a:srgbClr val="000000"/>
                </a:solidFill>
              </a:rPr>
              <a:t>Operation and easy operation </a:t>
            </a:r>
            <a:r>
              <a:rPr lang="en-US" dirty="0" smtClean="0">
                <a:solidFill>
                  <a:srgbClr val="000000"/>
                </a:solidFill>
              </a:rPr>
              <a:t>techniques</a:t>
            </a:r>
          </a:p>
          <a:p>
            <a:pPr marL="285750" indent="-285750">
              <a:spcAft>
                <a:spcPts val="7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No </a:t>
            </a:r>
            <a:r>
              <a:rPr lang="en-US" dirty="0">
                <a:solidFill>
                  <a:srgbClr val="000000"/>
                </a:solidFill>
              </a:rPr>
              <a:t>storage tanks </a:t>
            </a:r>
            <a:r>
              <a:rPr lang="en-US" dirty="0" smtClean="0">
                <a:solidFill>
                  <a:srgbClr val="000000"/>
                </a:solidFill>
              </a:rPr>
              <a:t>needed</a:t>
            </a:r>
          </a:p>
          <a:p>
            <a:pPr marL="285750" indent="-285750">
              <a:spcAft>
                <a:spcPts val="7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Fair </a:t>
            </a:r>
            <a:r>
              <a:rPr lang="en-US" dirty="0">
                <a:solidFill>
                  <a:srgbClr val="000000"/>
                </a:solidFill>
              </a:rPr>
              <a:t>prices for the diesel-based pumps</a:t>
            </a:r>
          </a:p>
          <a:p>
            <a:pPr>
              <a:spcAft>
                <a:spcPts val="700"/>
              </a:spcAft>
            </a:pPr>
            <a:r>
              <a:rPr lang="en-US" dirty="0">
                <a:solidFill>
                  <a:srgbClr val="000000"/>
                </a:solidFill>
              </a:rPr>
              <a:t>Cons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endParaRPr lang="en-US" dirty="0" smtClean="0"/>
          </a:p>
          <a:p>
            <a:pPr marL="285750" indent="-285750">
              <a:spcAft>
                <a:spcPts val="7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$$$</a:t>
            </a:r>
          </a:p>
          <a:p>
            <a:pPr marL="285750" indent="-285750">
              <a:spcAft>
                <a:spcPts val="7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Poor </a:t>
            </a:r>
            <a:r>
              <a:rPr lang="en-US" dirty="0">
                <a:solidFill>
                  <a:srgbClr val="000000"/>
                </a:solidFill>
              </a:rPr>
              <a:t>quality of diesel supplies in Bolivia</a:t>
            </a:r>
          </a:p>
          <a:p>
            <a:pPr fontAlgn="base">
              <a:spcAft>
                <a:spcPts val="7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Unpredictable future diesel import from Chile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6667" y="1690688"/>
            <a:ext cx="6096000" cy="4352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US" sz="3600" dirty="0">
                <a:solidFill>
                  <a:srgbClr val="434343"/>
                </a:solidFill>
              </a:rPr>
              <a:t>Solar</a:t>
            </a:r>
            <a:endParaRPr lang="en-US" dirty="0"/>
          </a:p>
          <a:p>
            <a:pPr>
              <a:spcAft>
                <a:spcPts val="700"/>
              </a:spcAft>
            </a:pPr>
            <a:r>
              <a:rPr lang="en-US" dirty="0">
                <a:solidFill>
                  <a:srgbClr val="000000"/>
                </a:solidFill>
              </a:rPr>
              <a:t>Pros: </a:t>
            </a:r>
            <a:endParaRPr lang="en-US" dirty="0"/>
          </a:p>
          <a:p>
            <a:pPr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Less expensive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More sustainable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Less construction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Eliminates issue of variability</a:t>
            </a:r>
          </a:p>
          <a:p>
            <a:pPr fontAlgn="base">
              <a:spcAft>
                <a:spcPts val="7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Ability to expand and produce electricity for island</a:t>
            </a:r>
          </a:p>
          <a:p>
            <a:pPr>
              <a:spcAft>
                <a:spcPts val="700"/>
              </a:spcAft>
            </a:pPr>
            <a:r>
              <a:rPr lang="en-US" dirty="0">
                <a:solidFill>
                  <a:srgbClr val="000000"/>
                </a:solidFill>
              </a:rPr>
              <a:t>Cons:</a:t>
            </a:r>
            <a:endParaRPr lang="en-US" dirty="0"/>
          </a:p>
          <a:p>
            <a:pPr fontAlgn="base">
              <a:spcBef>
                <a:spcPts val="180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10% energy loss from input of battery to usable energy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Specialized operator education</a:t>
            </a:r>
          </a:p>
          <a:p>
            <a:pPr fontAlgn="base">
              <a:spcAft>
                <a:spcPts val="7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Possibly high </a:t>
            </a:r>
            <a:r>
              <a:rPr lang="en-US" dirty="0" smtClean="0">
                <a:solidFill>
                  <a:srgbClr val="000000"/>
                </a:solidFill>
              </a:rPr>
              <a:t>installation </a:t>
            </a:r>
            <a:r>
              <a:rPr lang="en-US" dirty="0">
                <a:solidFill>
                  <a:srgbClr val="000000"/>
                </a:solidFill>
              </a:rPr>
              <a:t>cost in Bolivia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  <p:sp>
        <p:nvSpPr>
          <p:cNvPr id="7" name="AutoShape 2" descr="rl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rl.jpg"/>
          <p:cNvSpPr>
            <a:spLocks noChangeAspect="1" noChangeArrowheads="1"/>
          </p:cNvSpPr>
          <p:nvPr/>
        </p:nvSpPr>
        <p:spPr bwMode="auto">
          <a:xfrm>
            <a:off x="304799" y="304799"/>
            <a:ext cx="4351867" cy="43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93" y="1496257"/>
            <a:ext cx="2076174" cy="1245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13" y="1496257"/>
            <a:ext cx="2370667" cy="15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Diesel-based </a:t>
            </a:r>
            <a:r>
              <a:rPr lang="en-US" dirty="0" smtClean="0"/>
              <a:t>Pumping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Type | Semester Year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387912"/>
            <a:ext cx="10117666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solidFill>
                  <a:srgbClr val="434343"/>
                </a:solidFill>
              </a:rPr>
              <a:t>Diesel in Bolivia: </a:t>
            </a: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Mainly imported from Chile and relevantly limited compared to other fuels such as gasoline in Bolivia in early 2000s</a:t>
            </a:r>
            <a:endParaRPr lang="en-US" dirty="0">
              <a:solidFill>
                <a:srgbClr val="434343"/>
              </a:solidFill>
            </a:endParaRP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Nowadays, more relaxed policies on the quota check and domestic usage of Diesel 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Price: 3.75 Boliviano Dollars per Liter, which is 0.53 USD (After subsidization by Bolivian Government) </a:t>
            </a:r>
          </a:p>
          <a:p>
            <a:pPr fontAlgn="base">
              <a:spcAft>
                <a:spcPts val="16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High Sulfur inside and therefore high damages to the pumping engine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9535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Total Cost = Purchase of Pump (2 renews every 5 year)</a:t>
            </a: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Purchase of Safety Tanks for Transportation </a:t>
            </a:r>
          </a:p>
          <a:p>
            <a:pPr fontAlgn="base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Fuel Cost = 235316 USD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</a:rPr>
              <a:t>Assume there is an existing transportation method from the mainland to the island, so no transportation cost needed!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 descr="https://lh6.googleusercontent.com/vCJ1XXyg8gwwND4B-hORHR2r5VMi9xsApnyJ8DTNt4XhKoRmozjhZy56PgF89MsJnnOx3w4kUYVJWJYkq5JTwPeWo18ioOuP12BsangPgWNes0hzQa8kXf2F6ZL9vS8Iqc9ANaNEEG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2606"/>
            <a:ext cx="2954866" cy="281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Solar Powered Pumping 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47536"/>
            <a:ext cx="6096000" cy="31290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solidFill>
                  <a:srgbClr val="434343"/>
                </a:solidFill>
              </a:rPr>
              <a:t>We analyzed two different options for meeting </a:t>
            </a:r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434343"/>
                </a:solidFill>
              </a:rPr>
              <a:t>the pumping demands. Both use the same size</a:t>
            </a:r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434343"/>
                </a:solidFill>
              </a:rPr>
              <a:t>solar panels and pump. The differences are...</a:t>
            </a:r>
            <a:endParaRPr lang="en-US" dirty="0"/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434343"/>
                </a:solidFill>
              </a:rPr>
              <a:t>Pumping system with battery storage </a:t>
            </a:r>
          </a:p>
          <a:p>
            <a:pPr fontAlgn="base">
              <a:spcAft>
                <a:spcPts val="1600"/>
              </a:spcAft>
              <a:buFont typeface="+mj-lt"/>
              <a:buAutoNum type="arabicPeriod"/>
            </a:pPr>
            <a:r>
              <a:rPr lang="en-US" dirty="0">
                <a:solidFill>
                  <a:srgbClr val="434343"/>
                </a:solidFill>
              </a:rPr>
              <a:t>Pumping system with tank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https://lh3.googleusercontent.com/oEAk5WhtYfql3Ib4U7WoO5uY-qEKVtrAnNqqqhVWxK29kbCwDv0F7uf-BPKOLC3mRL2jsVoVllhA8zwOgjmCfn7kD9GVSCf7ck97poLzhGr3kwLbLvlhDNti7vz09ycj4fXtsDsIV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7" y="1847536"/>
            <a:ext cx="5087408" cy="339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_VQJrWGdqwfn4Ha0KZn4jcjfdus1ikNTKwy8ctbsoq7PUOlJlv5g_6QP5lKLSxJqn4CzTJnAwGC1GX3nyi18MFxVeUoR-FhiY-f7XsDp41X2stiUm-1HGuwphmvjG9pT9oBz19m5b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71747"/>
            <a:ext cx="2436379" cy="208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8108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Sssssnakes</a:t>
            </a:r>
            <a:r>
              <a:rPr lang="en-US" dirty="0" smtClean="0"/>
              <a:t>| Fall 2017</a:t>
            </a:r>
          </a:p>
        </p:txBody>
      </p:sp>
    </p:spTree>
    <p:extLst>
      <p:ext uri="{BB962C8B-B14F-4D97-AF65-F5344CB8AC3E}">
        <p14:creationId xmlns:p14="http://schemas.microsoft.com/office/powerpoint/2010/main" val="11936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uaClara Template" id="{58FE236C-0CF3-462D-AF5A-01ACB72B76F0}" vid="{677C4ACB-7CCC-4D44-873F-954A76C34B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Words>660</Words>
  <Application>Microsoft Macintosh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Roboto</vt:lpstr>
      <vt:lpstr>Arial</vt:lpstr>
      <vt:lpstr>Office Theme</vt:lpstr>
      <vt:lpstr>Breaking Borders to Change Water Availability in Bolivia</vt:lpstr>
      <vt:lpstr>Background</vt:lpstr>
      <vt:lpstr>Proposed Solution</vt:lpstr>
      <vt:lpstr>Proposed Plant Location &amp; Distribution System</vt:lpstr>
      <vt:lpstr>Alternatives &amp; Constraints</vt:lpstr>
      <vt:lpstr>Energy Requirement</vt:lpstr>
      <vt:lpstr>Energy Sources </vt:lpstr>
      <vt:lpstr>Diesel-based Pumping</vt:lpstr>
      <vt:lpstr>Solar Powered Pumping Options</vt:lpstr>
      <vt:lpstr>Storage Tank Option</vt:lpstr>
      <vt:lpstr>Battery Storage Option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Bobo</dc:creator>
  <cp:lastModifiedBy>Bo Yang</cp:lastModifiedBy>
  <cp:revision>19</cp:revision>
  <dcterms:created xsi:type="dcterms:W3CDTF">2016-05-15T01:50:11Z</dcterms:created>
  <dcterms:modified xsi:type="dcterms:W3CDTF">2017-12-11T23:02:09Z</dcterms:modified>
</cp:coreProperties>
</file>